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62" r:id="rId3"/>
    <p:sldId id="310" r:id="rId4"/>
    <p:sldId id="317" r:id="rId5"/>
    <p:sldId id="319" r:id="rId6"/>
    <p:sldId id="316" r:id="rId7"/>
    <p:sldId id="320" r:id="rId8"/>
    <p:sldId id="318" r:id="rId9"/>
    <p:sldId id="301" r:id="rId10"/>
    <p:sldId id="302" r:id="rId11"/>
    <p:sldId id="303" r:id="rId12"/>
    <p:sldId id="295" r:id="rId13"/>
    <p:sldId id="311" r:id="rId14"/>
    <p:sldId id="298" r:id="rId15"/>
    <p:sldId id="309" r:id="rId16"/>
    <p:sldId id="305" r:id="rId17"/>
    <p:sldId id="306" r:id="rId18"/>
    <p:sldId id="308" r:id="rId19"/>
    <p:sldId id="312" r:id="rId20"/>
    <p:sldId id="299" r:id="rId21"/>
    <p:sldId id="314" r:id="rId22"/>
    <p:sldId id="313" r:id="rId23"/>
    <p:sldId id="315" r:id="rId24"/>
    <p:sldId id="321" r:id="rId25"/>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E79"/>
    <a:srgbClr val="69C509"/>
    <a:srgbClr val="3C9B00"/>
    <a:srgbClr val="00729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70" d="100"/>
          <a:sy n="70" d="100"/>
        </p:scale>
        <p:origin x="18" y="48"/>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09F75E8-3157-40D1-91A7-89E5ECBAD759}" type="datetimeFigureOut">
              <a:rPr lang="en-GB" smtClean="0"/>
              <a:t>27/06/2024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A2532C-1669-4BC0-B362-1BA5C990DCB9}" type="slidenum">
              <a:rPr lang="en-GB" smtClean="0"/>
              <a:t>‹#›</a:t>
            </a:fld>
            <a:endParaRPr lang="en-GB"/>
          </a:p>
        </p:txBody>
      </p:sp>
    </p:spTree>
    <p:extLst>
      <p:ext uri="{BB962C8B-B14F-4D97-AF65-F5344CB8AC3E}">
        <p14:creationId xmlns:p14="http://schemas.microsoft.com/office/powerpoint/2010/main" val="6816754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AT"/>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29C623-DA96-44C8-AE75-8E5210F0FF01}" type="datetimeFigureOut">
              <a:rPr lang="de-AT" smtClean="0"/>
              <a:t>27.06.2024</a:t>
            </a:fld>
            <a:endParaRPr lang="de-AT"/>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AT"/>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de-AT"/>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AT"/>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87D6DD-DFA2-43CB-AD64-2EC5BC4A30E6}" type="slidenum">
              <a:rPr lang="de-AT" smtClean="0"/>
              <a:t>‹#›</a:t>
            </a:fld>
            <a:endParaRPr lang="de-AT"/>
          </a:p>
        </p:txBody>
      </p:sp>
    </p:spTree>
    <p:extLst>
      <p:ext uri="{BB962C8B-B14F-4D97-AF65-F5344CB8AC3E}">
        <p14:creationId xmlns:p14="http://schemas.microsoft.com/office/powerpoint/2010/main" val="2429603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10"/>
          </p:nvPr>
        </p:nvSpPr>
        <p:spPr/>
        <p:txBody>
          <a:bodyPr/>
          <a:lstStyle/>
          <a:p>
            <a:fld id="{5987D6DD-DFA2-43CB-AD64-2EC5BC4A30E6}" type="slidenum">
              <a:rPr lang="de-AT" smtClean="0"/>
              <a:t>1</a:t>
            </a:fld>
            <a:endParaRPr lang="de-AT"/>
          </a:p>
        </p:txBody>
      </p:sp>
    </p:spTree>
    <p:extLst>
      <p:ext uri="{BB962C8B-B14F-4D97-AF65-F5344CB8AC3E}">
        <p14:creationId xmlns:p14="http://schemas.microsoft.com/office/powerpoint/2010/main" val="34326893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de-AT"/>
          </a:p>
        </p:txBody>
      </p:sp>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de-AT"/>
          </a:p>
        </p:txBody>
      </p:sp>
    </p:spTree>
    <p:extLst>
      <p:ext uri="{BB962C8B-B14F-4D97-AF65-F5344CB8AC3E}">
        <p14:creationId xmlns:p14="http://schemas.microsoft.com/office/powerpoint/2010/main" val="25697034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62B60E-6398-4BF2-99E0-4F6FEC37305F}"/>
              </a:ext>
            </a:extLst>
          </p:cNvPr>
          <p:cNvSpPr>
            <a:spLocks noGrp="1"/>
          </p:cNvSpPr>
          <p:nvPr>
            <p:ph type="title" hasCustomPrompt="1"/>
          </p:nvPr>
        </p:nvSpPr>
        <p:spPr>
          <a:xfrm>
            <a:off x="490654" y="365125"/>
            <a:ext cx="11218126" cy="1325563"/>
          </a:xfrm>
          <a:prstGeom prst="rect">
            <a:avLst/>
          </a:prstGeom>
        </p:spPr>
        <p:txBody>
          <a:bodyPr/>
          <a:lstStyle>
            <a:lvl1pPr>
              <a:defRPr/>
            </a:lvl1pPr>
          </a:lstStyle>
          <a:p>
            <a:r>
              <a:rPr lang="en-GB" noProof="0" dirty="0"/>
              <a:t>Click to edit Master title style</a:t>
            </a:r>
          </a:p>
        </p:txBody>
      </p:sp>
      <p:sp>
        <p:nvSpPr>
          <p:cNvPr id="4" name="Inhaltsplatzhalter 3">
            <a:extLst>
              <a:ext uri="{FF2B5EF4-FFF2-40B4-BE49-F238E27FC236}">
                <a16:creationId xmlns:a16="http://schemas.microsoft.com/office/drawing/2014/main" id="{0D392025-DA80-4A7B-8B7D-91AB9189518E}"/>
              </a:ext>
            </a:extLst>
          </p:cNvPr>
          <p:cNvSpPr>
            <a:spLocks noGrp="1"/>
          </p:cNvSpPr>
          <p:nvPr>
            <p:ph sz="quarter" idx="10" hasCustomPrompt="1"/>
          </p:nvPr>
        </p:nvSpPr>
        <p:spPr>
          <a:xfrm>
            <a:off x="490538" y="1989138"/>
            <a:ext cx="11218862" cy="3621087"/>
          </a:xfrm>
          <a:prstGeom prst="rect">
            <a:avLst/>
          </a:prstGeom>
        </p:spPr>
        <p:txBody>
          <a:bodyPr/>
          <a:lstStyle>
            <a:lvl1pPr>
              <a:defRPr/>
            </a:lvl1pPr>
            <a:lvl2pPr>
              <a:defRPr/>
            </a:lvl2pPr>
            <a:lvl3pPr>
              <a:defRPr/>
            </a:lvl3pPr>
            <a:lvl4pPr>
              <a:defRPr/>
            </a:lvl4pPr>
            <a:lvl5pPr>
              <a:defRPr/>
            </a:lvl5p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Forth level</a:t>
            </a:r>
          </a:p>
          <a:p>
            <a:pPr lvl="4"/>
            <a:r>
              <a:rPr lang="en-GB" noProof="0" dirty="0"/>
              <a:t>Fifth level</a:t>
            </a:r>
          </a:p>
        </p:txBody>
      </p:sp>
    </p:spTree>
    <p:extLst>
      <p:ext uri="{BB962C8B-B14F-4D97-AF65-F5344CB8AC3E}">
        <p14:creationId xmlns:p14="http://schemas.microsoft.com/office/powerpoint/2010/main" val="1319966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7CEF9E-739F-479A-88FF-406B976D3D36}"/>
              </a:ext>
            </a:extLst>
          </p:cNvPr>
          <p:cNvSpPr>
            <a:spLocks noGrp="1"/>
          </p:cNvSpPr>
          <p:nvPr>
            <p:ph type="title"/>
          </p:nvPr>
        </p:nvSpPr>
        <p:spPr>
          <a:xfrm>
            <a:off x="490654" y="365125"/>
            <a:ext cx="11218126" cy="1325563"/>
          </a:xfrm>
          <a:prstGeom prst="rect">
            <a:avLst/>
          </a:prstGeom>
        </p:spPr>
        <p:txBody>
          <a:bodyPr/>
          <a:lstStyle/>
          <a:p>
            <a:r>
              <a:rPr lang="de-DE"/>
              <a:t>Mastertitelformat bearbeiten</a:t>
            </a:r>
          </a:p>
        </p:txBody>
      </p:sp>
      <p:sp>
        <p:nvSpPr>
          <p:cNvPr id="3" name="Inhaltsplatzhalter 2">
            <a:extLst>
              <a:ext uri="{FF2B5EF4-FFF2-40B4-BE49-F238E27FC236}">
                <a16:creationId xmlns:a16="http://schemas.microsoft.com/office/drawing/2014/main" id="{28EFE50B-7C7C-4DF4-AE05-0FEACFD4FE66}"/>
              </a:ext>
            </a:extLst>
          </p:cNvPr>
          <p:cNvSpPr>
            <a:spLocks noGrp="1"/>
          </p:cNvSpPr>
          <p:nvPr>
            <p:ph idx="1"/>
          </p:nvPr>
        </p:nvSpPr>
        <p:spPr>
          <a:xfrm>
            <a:off x="490654" y="1825625"/>
            <a:ext cx="11218126" cy="4051068"/>
          </a:xfrm>
          <a:prstGeom prst="rect">
            <a:avLst/>
          </a:prstGeo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2EACBC6-AFE4-4EA9-A032-D74003768541}"/>
              </a:ext>
            </a:extLst>
          </p:cNvPr>
          <p:cNvSpPr>
            <a:spLocks noGrp="1"/>
          </p:cNvSpPr>
          <p:nvPr>
            <p:ph type="dt" sz="half" idx="10"/>
          </p:nvPr>
        </p:nvSpPr>
        <p:spPr/>
        <p:txBody>
          <a:bodyPr/>
          <a:lstStyle/>
          <a:p>
            <a:fld id="{C570BBF5-6E72-4E8C-BE55-14BA2B23BCD2}" type="datetimeFigureOut">
              <a:rPr lang="de-DE" smtClean="0"/>
              <a:t>27.06.2024</a:t>
            </a:fld>
            <a:endParaRPr lang="de-DE"/>
          </a:p>
        </p:txBody>
      </p:sp>
      <p:sp>
        <p:nvSpPr>
          <p:cNvPr id="5" name="Fußzeilenplatzhalter 4">
            <a:extLst>
              <a:ext uri="{FF2B5EF4-FFF2-40B4-BE49-F238E27FC236}">
                <a16:creationId xmlns:a16="http://schemas.microsoft.com/office/drawing/2014/main" id="{E5E96894-4B8D-482F-97A6-3A24943B13E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73BB609-F3DA-4FC9-A3A4-CA5302B44A04}"/>
              </a:ext>
            </a:extLst>
          </p:cNvPr>
          <p:cNvSpPr>
            <a:spLocks noGrp="1"/>
          </p:cNvSpPr>
          <p:nvPr>
            <p:ph type="sldNum" sz="quarter" idx="12"/>
          </p:nvPr>
        </p:nvSpPr>
        <p:spPr/>
        <p:txBody>
          <a:bodyPr/>
          <a:lstStyle/>
          <a:p>
            <a:fld id="{2BAB5ED3-B125-42CE-A61E-48765D752D54}" type="slidenum">
              <a:rPr lang="de-DE" smtClean="0"/>
              <a:t>‹#›</a:t>
            </a:fld>
            <a:endParaRPr lang="de-DE"/>
          </a:p>
        </p:txBody>
      </p:sp>
    </p:spTree>
    <p:extLst>
      <p:ext uri="{BB962C8B-B14F-4D97-AF65-F5344CB8AC3E}">
        <p14:creationId xmlns:p14="http://schemas.microsoft.com/office/powerpoint/2010/main" val="31813088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Placeholder 1">
            <a:extLst>
              <a:ext uri="{FF2B5EF4-FFF2-40B4-BE49-F238E27FC236}">
                <a16:creationId xmlns:a16="http://schemas.microsoft.com/office/drawing/2014/main" id="{DDEB3E81-C54F-D6D4-23EF-AF2FB204C63E}"/>
              </a:ext>
            </a:extLst>
          </p:cNvPr>
          <p:cNvSpPr>
            <a:spLocks noGrp="1"/>
          </p:cNvSpPr>
          <p:nvPr>
            <p:ph type="title"/>
          </p:nvPr>
        </p:nvSpPr>
        <p:spPr>
          <a:xfrm>
            <a:off x="490654" y="365125"/>
            <a:ext cx="11218126" cy="1325563"/>
          </a:xfrm>
          <a:prstGeom prst="rect">
            <a:avLst/>
          </a:prstGeom>
        </p:spPr>
        <p:txBody>
          <a:bodyPr vert="horz" lIns="91440" tIns="45720" rIns="91440" bIns="45720" rtlCol="0" anchor="ctr">
            <a:normAutofit/>
          </a:bodyPr>
          <a:lstStyle/>
          <a:p>
            <a:r>
              <a:rPr lang="en-US" dirty="0"/>
              <a:t>Click to edit Master title style</a:t>
            </a:r>
            <a:endParaRPr lang="de-AT" dirty="0"/>
          </a:p>
        </p:txBody>
      </p:sp>
      <p:sp>
        <p:nvSpPr>
          <p:cNvPr id="5" name="Text Placeholder 2">
            <a:extLst>
              <a:ext uri="{FF2B5EF4-FFF2-40B4-BE49-F238E27FC236}">
                <a16:creationId xmlns:a16="http://schemas.microsoft.com/office/drawing/2014/main" id="{E57F7164-66BC-D8A1-4408-B5D57B2A4184}"/>
              </a:ext>
            </a:extLst>
          </p:cNvPr>
          <p:cNvSpPr>
            <a:spLocks noGrp="1"/>
          </p:cNvSpPr>
          <p:nvPr>
            <p:ph type="body" idx="1"/>
          </p:nvPr>
        </p:nvSpPr>
        <p:spPr>
          <a:xfrm>
            <a:off x="490654" y="1825625"/>
            <a:ext cx="11218126" cy="405106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AT" dirty="0"/>
          </a:p>
        </p:txBody>
      </p:sp>
      <p:pic>
        <p:nvPicPr>
          <p:cNvPr id="6" name="Picture 5">
            <a:extLst>
              <a:ext uri="{FF2B5EF4-FFF2-40B4-BE49-F238E27FC236}">
                <a16:creationId xmlns:a16="http://schemas.microsoft.com/office/drawing/2014/main" id="{A1E50618-0796-E4BB-ABA8-D5F09CFBE1E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9750333" y="5966902"/>
            <a:ext cx="1958447" cy="668161"/>
          </a:xfrm>
          <a:prstGeom prst="rect">
            <a:avLst/>
          </a:prstGeom>
        </p:spPr>
      </p:pic>
      <p:sp>
        <p:nvSpPr>
          <p:cNvPr id="8" name="TextBox 7">
            <a:extLst>
              <a:ext uri="{FF2B5EF4-FFF2-40B4-BE49-F238E27FC236}">
                <a16:creationId xmlns:a16="http://schemas.microsoft.com/office/drawing/2014/main" id="{BF769BAC-4243-1AC4-2728-97A21EA1D1E0}"/>
              </a:ext>
            </a:extLst>
          </p:cNvPr>
          <p:cNvSpPr txBox="1"/>
          <p:nvPr userDrawn="1"/>
        </p:nvSpPr>
        <p:spPr>
          <a:xfrm>
            <a:off x="2715208" y="6046237"/>
            <a:ext cx="7613780" cy="588826"/>
          </a:xfrm>
          <a:prstGeom prst="rect">
            <a:avLst/>
          </a:prstGeom>
          <a:noFill/>
        </p:spPr>
        <p:txBody>
          <a:bodyPr wrap="square" rtlCol="0">
            <a:spAutoFit/>
          </a:bodyPr>
          <a:lstStyle/>
          <a:p>
            <a:endParaRPr lang="en-US" dirty="0"/>
          </a:p>
        </p:txBody>
      </p:sp>
      <p:cxnSp>
        <p:nvCxnSpPr>
          <p:cNvPr id="12" name="Straight Connector 11">
            <a:extLst>
              <a:ext uri="{FF2B5EF4-FFF2-40B4-BE49-F238E27FC236}">
                <a16:creationId xmlns:a16="http://schemas.microsoft.com/office/drawing/2014/main" id="{F1E2D283-880B-1DE5-D4A3-0D62CF527415}"/>
              </a:ext>
            </a:extLst>
          </p:cNvPr>
          <p:cNvCxnSpPr/>
          <p:nvPr userDrawn="1"/>
        </p:nvCxnSpPr>
        <p:spPr>
          <a:xfrm>
            <a:off x="760095" y="9979025"/>
            <a:ext cx="4221480" cy="5715"/>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450325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http://www.ecml.at/companionvolumetoolbox" TargetMode="External"/><Relationship Id="rId4" Type="http://schemas.openxmlformats.org/officeDocument/2006/relationships/hyperlink" Target="https://creativecommons.org/licenses/by-nc-sa/4.0/deed.en"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hyperlink" Target="https://rm.coe.int/common-european-framework-of-reference-for-languages-learning-teaching/16809ea0d4" TargetMode="Externa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hyperlink" Target="https://rm.coe.int/cefr-descriptors-2020-/16809ed2c7"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coe.int/en/web/common-european-framework-reference-languages" TargetMode="Externa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hyperlink" Target="https://rm.coe.int/1680459f97" TargetMode="External"/><Relationship Id="rId2" Type="http://schemas.openxmlformats.org/officeDocument/2006/relationships/hyperlink" Target="https://www.coe.int/en/web/common-european-framework-reference-languages" TargetMode="External"/><Relationship Id="rId1" Type="http://schemas.openxmlformats.org/officeDocument/2006/relationships/slideLayout" Target="../slideLayouts/slideLayout3.xml"/><Relationship Id="rId6" Type="http://schemas.openxmlformats.org/officeDocument/2006/relationships/hyperlink" Target="http://www.ecml.at/companionvolumetoolbox" TargetMode="External"/><Relationship Id="rId5" Type="http://schemas.openxmlformats.org/officeDocument/2006/relationships/hyperlink" Target="https://rm.coe.int/cefr-descriptors-2020-/16809ed2c7" TargetMode="External"/><Relationship Id="rId4" Type="http://schemas.openxmlformats.org/officeDocument/2006/relationships/hyperlink" Target="https://rm.coe.int/common-european-framework-of-reference-for-languages-learning-teaching/16809ea0d4"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4282" y="2306270"/>
            <a:ext cx="9865895" cy="2722930"/>
          </a:xfrm>
        </p:spPr>
        <p:txBody>
          <a:bodyPr>
            <a:noAutofit/>
          </a:bodyPr>
          <a:lstStyle/>
          <a:p>
            <a:r>
              <a:rPr lang="en-GB" sz="4800" dirty="0">
                <a:solidFill>
                  <a:schemeClr val="accent5">
                    <a:lumMod val="50000"/>
                  </a:schemeClr>
                </a:solidFill>
              </a:rPr>
              <a:t>The CEFR Companion Volume:</a:t>
            </a:r>
            <a:br>
              <a:rPr lang="en-GB" sz="4800" dirty="0">
                <a:solidFill>
                  <a:schemeClr val="accent5">
                    <a:lumMod val="50000"/>
                  </a:schemeClr>
                </a:solidFill>
              </a:rPr>
            </a:br>
            <a:br>
              <a:rPr lang="en-GB" sz="4800" dirty="0">
                <a:solidFill>
                  <a:schemeClr val="accent5">
                    <a:lumMod val="50000"/>
                  </a:schemeClr>
                </a:solidFill>
              </a:rPr>
            </a:br>
            <a:r>
              <a:rPr lang="en-GB" sz="4800" dirty="0">
                <a:solidFill>
                  <a:schemeClr val="accent5">
                    <a:lumMod val="50000"/>
                  </a:schemeClr>
                </a:solidFill>
              </a:rPr>
              <a:t>Resources and their use in professional development programmes</a:t>
            </a:r>
          </a:p>
        </p:txBody>
      </p:sp>
      <p:sp>
        <p:nvSpPr>
          <p:cNvPr id="4" name="TextBox 3"/>
          <p:cNvSpPr txBox="1"/>
          <p:nvPr/>
        </p:nvSpPr>
        <p:spPr>
          <a:xfrm>
            <a:off x="785813" y="415576"/>
            <a:ext cx="11592297" cy="646331"/>
          </a:xfrm>
          <a:prstGeom prst="rect">
            <a:avLst/>
          </a:prstGeom>
          <a:noFill/>
        </p:spPr>
        <p:txBody>
          <a:bodyPr wrap="square" rtlCol="0">
            <a:spAutoFit/>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200" dirty="0">
                <a:solidFill>
                  <a:srgbClr val="69C509"/>
                </a:solidFill>
              </a:rPr>
              <a:t>CEFR Companion Volume implementation toolbox                                                                                                                            </a:t>
            </a:r>
          </a:p>
          <a:p>
            <a:r>
              <a:rPr lang="fr-FR" sz="1200" dirty="0">
                <a:solidFill>
                  <a:srgbClr val="1F4E79"/>
                </a:solidFill>
              </a:rPr>
              <a:t>Boîte à outils pour la mise en œuvre du volume complémentaire du CECR</a:t>
            </a:r>
          </a:p>
          <a:p>
            <a:r>
              <a:rPr lang="en-GB" sz="1200" b="1" dirty="0">
                <a:solidFill>
                  <a:srgbClr val="69C509"/>
                </a:solidFill>
              </a:rPr>
              <a:t>    </a:t>
            </a:r>
          </a:p>
        </p:txBody>
      </p:sp>
      <p:pic>
        <p:nvPicPr>
          <p:cNvPr id="7" name="Grafik 10">
            <a:extLst>
              <a:ext uri="{FF2B5EF4-FFF2-40B4-BE49-F238E27FC236}">
                <a16:creationId xmlns:a16="http://schemas.microsoft.com/office/drawing/2014/main" id="{07F18EF3-111F-937E-AAC1-BEF1741272D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753110" y="415576"/>
            <a:ext cx="1026915" cy="666881"/>
          </a:xfrm>
          <a:prstGeom prst="rect">
            <a:avLst/>
          </a:prstGeom>
        </p:spPr>
      </p:pic>
      <p:sp>
        <p:nvSpPr>
          <p:cNvPr id="3" name="Rectangle 3">
            <a:extLst>
              <a:ext uri="{FF2B5EF4-FFF2-40B4-BE49-F238E27FC236}">
                <a16:creationId xmlns:a16="http://schemas.microsoft.com/office/drawing/2014/main" id="{0F7D15D1-2363-ED1E-0EEA-64751021720D}"/>
              </a:ext>
            </a:extLst>
          </p:cNvPr>
          <p:cNvSpPr>
            <a:spLocks noChangeArrowheads="1"/>
          </p:cNvSpPr>
          <p:nvPr/>
        </p:nvSpPr>
        <p:spPr bwMode="auto">
          <a:xfrm>
            <a:off x="785813" y="6127232"/>
            <a:ext cx="8315325"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2023. This work is licensed under an Attribution-</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NonCommercial</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err="1">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ShareAlike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International Creative Commons </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hlinkClick r:id="rId4"/>
              </a:rPr>
              <a:t>CC-BY-NC-SA 4.0 License</a:t>
            </a:r>
            <a:r>
              <a:rPr kumimoji="0" lang="en-US" altLang="en-US" sz="900" b="0" i="0" u="none" strike="noStrike" cap="none" normalizeH="0" baseline="0" dirty="0">
                <a:ln>
                  <a:noFill/>
                </a:ln>
                <a:solidFill>
                  <a:srgbClr val="464646"/>
                </a:solidFill>
                <a:effectLst/>
                <a:latin typeface="Calibri" panose="020F0502020204030204" pitchFamily="34" charset="0"/>
                <a:ea typeface="Arial" panose="020B0604020202020204" pitchFamily="34" charset="0"/>
                <a:cs typeface="Calibri" panose="020F0502020204030204" pitchFamily="34" charset="0"/>
              </a:rPr>
              <a:t>. Attribution: Original activity from </a:t>
            </a:r>
            <a:r>
              <a:rPr kumimoji="0" lang="en-US"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Fischer Johann (et al.)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(2023), </a:t>
            </a:r>
            <a:r>
              <a:rPr kumimoji="0" lang="en-GB" altLang="en-US" sz="900" b="0" i="1"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CEFR Companion Volume implementation 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 Council of Europe (European Centre for Modern Languages), Graz, available at </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hlinkClick r:id="rId5"/>
              </a:rPr>
              <a:t>www.ecml.at/companionvolumetoolbox</a:t>
            </a:r>
            <a:r>
              <a:rPr kumimoji="0" lang="en-GB" altLang="en-US" sz="900" b="0" i="0" u="none" strike="noStrike" cap="none" normalizeH="0" baseline="0" dirty="0">
                <a:ln>
                  <a:noFill/>
                </a:ln>
                <a:solidFill>
                  <a:schemeClr val="tx1"/>
                </a:solidFill>
                <a:effectLst/>
                <a:latin typeface="Calibri" panose="020F0502020204030204" pitchFamily="34" charset="0"/>
                <a:ea typeface="Arial" panose="020B0604020202020204" pitchFamily="34" charset="0"/>
                <a:cs typeface="Calibri" panose="020F0502020204030204" pitchFamily="34" charset="0"/>
              </a:rPr>
              <a:t>.</a:t>
            </a:r>
            <a:r>
              <a:rPr kumimoji="0" lang="en-US" altLang="en-US" sz="900" b="0" i="0" u="none" strike="noStrike" cap="none" normalizeH="0" baseline="0" dirty="0">
                <a:ln>
                  <a:noFill/>
                </a:ln>
                <a:solidFill>
                  <a:schemeClr val="tx1"/>
                </a:solidFill>
                <a:effectLst/>
              </a:rPr>
              <a:t> </a:t>
            </a:r>
            <a:endParaRPr kumimoji="0" lang="en-US" altLang="en-US" sz="20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68994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Professional development activities based on Chapter 2 of the CEFR Companion Volume</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0" indent="0">
              <a:buNone/>
            </a:pPr>
            <a:r>
              <a:rPr lang="en-GB" dirty="0"/>
              <a:t>Possible professional development workshop activities:</a:t>
            </a:r>
          </a:p>
          <a:p>
            <a:pPr marL="0" indent="0">
              <a:buNone/>
              <a:tabLst>
                <a:tab pos="1252538" algn="l"/>
              </a:tabLst>
            </a:pPr>
            <a:endParaRPr lang="en-GB" dirty="0"/>
          </a:p>
          <a:p>
            <a:pPr>
              <a:tabLst>
                <a:tab pos="1252538" algn="l"/>
              </a:tabLst>
            </a:pPr>
            <a:r>
              <a:rPr lang="en-GB" dirty="0"/>
              <a:t>Pre-task: invite participants to read chapter 2 of the CEFR Companion Volume</a:t>
            </a:r>
          </a:p>
          <a:p>
            <a:pPr>
              <a:tabLst>
                <a:tab pos="1252538" algn="l"/>
              </a:tabLst>
            </a:pPr>
            <a:r>
              <a:rPr lang="en-GB" dirty="0"/>
              <a:t>Reflection tasks during the workshop: You may discuss certain aspects presented in chapter 2 </a:t>
            </a:r>
            <a:r>
              <a:rPr lang="en-GB" i="1" dirty="0"/>
              <a:t>(see examples on following slide)</a:t>
            </a:r>
          </a:p>
        </p:txBody>
      </p:sp>
    </p:spTree>
    <p:extLst>
      <p:ext uri="{BB962C8B-B14F-4D97-AF65-F5344CB8AC3E}">
        <p14:creationId xmlns:p14="http://schemas.microsoft.com/office/powerpoint/2010/main" val="397822011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Reflection tasks concerning the theoretical framework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Possible reflection activities:</a:t>
            </a:r>
          </a:p>
          <a:p>
            <a:pPr>
              <a:tabLst>
                <a:tab pos="1252538" algn="l"/>
              </a:tabLst>
            </a:pPr>
            <a:r>
              <a:rPr lang="en-GB" dirty="0"/>
              <a:t>How does the action-oriented approach impact</a:t>
            </a:r>
          </a:p>
          <a:p>
            <a:pPr lvl="1">
              <a:tabLst>
                <a:tab pos="1252538" algn="l"/>
              </a:tabLst>
            </a:pPr>
            <a:r>
              <a:rPr lang="en-GB" dirty="0"/>
              <a:t>our teaching?</a:t>
            </a:r>
          </a:p>
          <a:p>
            <a:pPr lvl="1">
              <a:tabLst>
                <a:tab pos="1252538" algn="l"/>
              </a:tabLst>
            </a:pPr>
            <a:r>
              <a:rPr lang="en-GB" dirty="0"/>
              <a:t>our approach to testing and assessment?</a:t>
            </a:r>
          </a:p>
          <a:p>
            <a:pPr>
              <a:tabLst>
                <a:tab pos="1252538" algn="l"/>
              </a:tabLst>
            </a:pPr>
            <a:r>
              <a:rPr lang="en-GB" dirty="0"/>
              <a:t>What is the impact of the concept of the four modes of communication on curriculum design / on assessment?</a:t>
            </a:r>
          </a:p>
          <a:p>
            <a:pPr>
              <a:tabLst>
                <a:tab pos="1252538" algn="l"/>
              </a:tabLst>
            </a:pPr>
            <a:r>
              <a:rPr lang="en-GB" dirty="0"/>
              <a:t>In which way can we enhance </a:t>
            </a:r>
            <a:r>
              <a:rPr lang="en-GB" dirty="0" err="1"/>
              <a:t>plurilingual</a:t>
            </a:r>
            <a:r>
              <a:rPr lang="en-GB" dirty="0"/>
              <a:t> and / or </a:t>
            </a:r>
            <a:r>
              <a:rPr lang="en-GB" dirty="0" err="1"/>
              <a:t>pluricultural</a:t>
            </a:r>
            <a:r>
              <a:rPr lang="en-GB" dirty="0"/>
              <a:t> competence? And how can we integrate these competences in our curriculum?</a:t>
            </a:r>
          </a:p>
        </p:txBody>
      </p:sp>
    </p:spTree>
    <p:extLst>
      <p:ext uri="{BB962C8B-B14F-4D97-AF65-F5344CB8AC3E}">
        <p14:creationId xmlns:p14="http://schemas.microsoft.com/office/powerpoint/2010/main" val="1217439078"/>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Useful links and resources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Theoretical aspects:</a:t>
            </a:r>
          </a:p>
          <a:p>
            <a:pPr marL="896938" indent="-355600">
              <a:buNone/>
            </a:pPr>
            <a:r>
              <a:rPr lang="de-DE" dirty="0"/>
              <a:t>Council </a:t>
            </a:r>
            <a:r>
              <a:rPr lang="de-DE" dirty="0" err="1"/>
              <a:t>of</a:t>
            </a:r>
            <a:r>
              <a:rPr lang="de-DE" dirty="0"/>
              <a:t> Europe (2020): </a:t>
            </a:r>
            <a:r>
              <a:rPr lang="en-US" i="1" dirty="0"/>
              <a:t>Common European Framework of Reference for Languages: Learning, Teaching, Assessment. Companion Volume</a:t>
            </a:r>
            <a:r>
              <a:rPr lang="en-US" dirty="0"/>
              <a:t>. Strasbourg: Council of Europe. </a:t>
            </a:r>
          </a:p>
          <a:p>
            <a:pPr marL="896938" indent="-355600">
              <a:spcBef>
                <a:spcPts val="0"/>
              </a:spcBef>
              <a:buNone/>
            </a:pPr>
            <a:r>
              <a:rPr lang="en-US" dirty="0"/>
              <a:t>	</a:t>
            </a:r>
            <a:r>
              <a:rPr lang="en-US" sz="1800" dirty="0">
                <a:hlinkClick r:id="rId2"/>
              </a:rPr>
              <a:t>https://rm.coe.int/common-european-framework-of-reference-for-languages-learning-teaching/16809ea0d4</a:t>
            </a:r>
            <a:r>
              <a:rPr lang="en-US" dirty="0"/>
              <a:t> </a:t>
            </a:r>
          </a:p>
          <a:p>
            <a:pPr marL="896938" indent="-355600">
              <a:buNone/>
            </a:pPr>
            <a:r>
              <a:rPr lang="en-US" sz="2400" dirty="0"/>
              <a:t>	</a:t>
            </a:r>
            <a:r>
              <a:rPr lang="en-US" sz="2400" i="1" dirty="0"/>
              <a:t>(See in particular: Chapter 2 “</a:t>
            </a:r>
            <a:r>
              <a:rPr lang="en-GB" sz="2400" i="1" dirty="0"/>
              <a:t>Key aspects of the CEFR for teaching and learning</a:t>
            </a:r>
            <a:r>
              <a:rPr lang="en-US" sz="2400" i="1" dirty="0"/>
              <a:t>”, pages 27-45.)</a:t>
            </a:r>
          </a:p>
          <a:p>
            <a:pPr marL="896938" indent="-355600">
              <a:buNone/>
            </a:pPr>
            <a:r>
              <a:rPr lang="de-DE" dirty="0" err="1"/>
              <a:t>Piccardo</a:t>
            </a:r>
            <a:r>
              <a:rPr lang="de-DE" dirty="0"/>
              <a:t>, Enrica / North, Brian (2019): </a:t>
            </a:r>
            <a:r>
              <a:rPr lang="en-US" i="1" dirty="0"/>
              <a:t>The Action-oriented Approach. A 	Dynamic Vision of Language Education</a:t>
            </a:r>
            <a:r>
              <a:rPr lang="en-US" dirty="0"/>
              <a:t>. Bristol: Multilingual Matters.</a:t>
            </a:r>
          </a:p>
          <a:p>
            <a:pPr marL="0" indent="0">
              <a:buNone/>
            </a:pPr>
            <a:endParaRPr lang="en-GB" dirty="0"/>
          </a:p>
        </p:txBody>
      </p:sp>
    </p:spTree>
    <p:extLst>
      <p:ext uri="{BB962C8B-B14F-4D97-AF65-F5344CB8AC3E}">
        <p14:creationId xmlns:p14="http://schemas.microsoft.com/office/powerpoint/2010/main" val="310062099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CEFR Companion Volume resources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514350" indent="-514350">
              <a:spcAft>
                <a:spcPts val="600"/>
              </a:spcAft>
              <a:buFont typeface="+mj-lt"/>
              <a:buAutoNum type="arabicPeriod"/>
            </a:pPr>
            <a:r>
              <a:rPr lang="en-GB" sz="3600" b="1" dirty="0">
                <a:solidFill>
                  <a:schemeClr val="bg2">
                    <a:lumMod val="75000"/>
                  </a:schemeClr>
                </a:solidFill>
              </a:rPr>
              <a:t>The CEFR Companion Volume: the published text </a:t>
            </a:r>
          </a:p>
          <a:p>
            <a:pPr marL="514350" indent="-514350">
              <a:spcAft>
                <a:spcPts val="600"/>
              </a:spcAft>
              <a:buFont typeface="+mj-lt"/>
              <a:buAutoNum type="arabicPeriod"/>
            </a:pPr>
            <a:r>
              <a:rPr lang="en-GB" sz="3600" b="1" dirty="0"/>
              <a:t>The online database of descriptors</a:t>
            </a:r>
          </a:p>
          <a:p>
            <a:pPr marL="514350" indent="-514350">
              <a:spcAft>
                <a:spcPts val="600"/>
              </a:spcAft>
              <a:buFont typeface="+mj-lt"/>
              <a:buAutoNum type="arabicPeriod"/>
            </a:pPr>
            <a:r>
              <a:rPr lang="en-GB" sz="3600" b="1" dirty="0">
                <a:solidFill>
                  <a:schemeClr val="bg2">
                    <a:lumMod val="75000"/>
                  </a:schemeClr>
                </a:solidFill>
              </a:rPr>
              <a:t>The Council of Europe CEFR website</a:t>
            </a:r>
          </a:p>
        </p:txBody>
      </p:sp>
    </p:spTree>
    <p:extLst>
      <p:ext uri="{BB962C8B-B14F-4D97-AF65-F5344CB8AC3E}">
        <p14:creationId xmlns:p14="http://schemas.microsoft.com/office/powerpoint/2010/main" val="2280580275"/>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The online database of descriptors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0" indent="0">
              <a:buNone/>
            </a:pPr>
            <a:r>
              <a:rPr lang="en-GB" dirty="0"/>
              <a:t>The Council of Europe provides a link to the database of all descriptors listed in the CEFR Companion Volume in the form of a spreadsheet: </a:t>
            </a:r>
          </a:p>
          <a:p>
            <a:pPr marL="0" indent="0">
              <a:buNone/>
            </a:pPr>
            <a:r>
              <a:rPr lang="en-GB" u="sng" dirty="0">
                <a:hlinkClick r:id="rId2"/>
              </a:rPr>
              <a:t>https://rm.coe.int/cefr-descriptors-2020-/16809ed2c7</a:t>
            </a:r>
            <a:endParaRPr lang="en-GB" u="sng" dirty="0"/>
          </a:p>
          <a:p>
            <a:pPr marL="0" indent="0">
              <a:buNone/>
            </a:pPr>
            <a:endParaRPr lang="en-GB" u="sng" dirty="0"/>
          </a:p>
        </p:txBody>
      </p:sp>
    </p:spTree>
    <p:extLst>
      <p:ext uri="{BB962C8B-B14F-4D97-AF65-F5344CB8AC3E}">
        <p14:creationId xmlns:p14="http://schemas.microsoft.com/office/powerpoint/2010/main" val="244501631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The online database of descriptors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This spreadsheet allows users to view and to select the descriptors that might be relevant in their context:</a:t>
            </a:r>
          </a:p>
          <a:p>
            <a:pPr marL="0" indent="0">
              <a:buNone/>
            </a:pPr>
            <a:r>
              <a:rPr lang="en-GB" dirty="0"/>
              <a:t>It allows </a:t>
            </a:r>
          </a:p>
          <a:p>
            <a:pPr>
              <a:buFontTx/>
              <a:buChar char="-"/>
            </a:pPr>
            <a:r>
              <a:rPr lang="en-GB" dirty="0"/>
              <a:t>to select the descriptors of a specific level</a:t>
            </a:r>
          </a:p>
          <a:p>
            <a:pPr>
              <a:buFontTx/>
              <a:buChar char="-"/>
            </a:pPr>
            <a:r>
              <a:rPr lang="en-GB" dirty="0"/>
              <a:t>to choose the mode of communication,</a:t>
            </a:r>
          </a:p>
          <a:p>
            <a:pPr>
              <a:buFontTx/>
              <a:buChar char="-"/>
            </a:pPr>
            <a:r>
              <a:rPr lang="en-GB" dirty="0"/>
              <a:t>the activity, strategy or competence</a:t>
            </a:r>
          </a:p>
          <a:p>
            <a:pPr>
              <a:buFontTx/>
              <a:buChar char="-"/>
            </a:pPr>
            <a:r>
              <a:rPr lang="en-GB" dirty="0"/>
              <a:t>the scale</a:t>
            </a:r>
          </a:p>
          <a:p>
            <a:pPr>
              <a:buFontTx/>
              <a:buChar char="-"/>
            </a:pPr>
            <a:r>
              <a:rPr lang="en-GB" dirty="0"/>
              <a:t>and finally the relevant descriptor(s)</a:t>
            </a:r>
          </a:p>
        </p:txBody>
      </p:sp>
    </p:spTree>
    <p:extLst>
      <p:ext uri="{BB962C8B-B14F-4D97-AF65-F5344CB8AC3E}">
        <p14:creationId xmlns:p14="http://schemas.microsoft.com/office/powerpoint/2010/main" val="81585654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2800" dirty="0"/>
              <a:t>Example showing descriptors for mediation (all levels, activities / </a:t>
            </a:r>
            <a:br>
              <a:rPr lang="en-GB" sz="2800" dirty="0"/>
            </a:br>
            <a:r>
              <a:rPr lang="en-GB" sz="2800" dirty="0"/>
              <a:t>strategies / competences, and scales):</a:t>
            </a:r>
          </a:p>
        </p:txBody>
      </p:sp>
      <p:pic>
        <p:nvPicPr>
          <p:cNvPr id="4" name="Grafik 3"/>
          <p:cNvPicPr>
            <a:picLocks noChangeAspect="1"/>
          </p:cNvPicPr>
          <p:nvPr/>
        </p:nvPicPr>
        <p:blipFill>
          <a:blip r:embed="rId2"/>
          <a:stretch>
            <a:fillRect/>
          </a:stretch>
        </p:blipFill>
        <p:spPr>
          <a:xfrm>
            <a:off x="169066" y="1774834"/>
            <a:ext cx="11861301" cy="4921250"/>
          </a:xfrm>
          <a:prstGeom prst="rect">
            <a:avLst/>
          </a:prstGeom>
        </p:spPr>
      </p:pic>
    </p:spTree>
    <p:extLst>
      <p:ext uri="{BB962C8B-B14F-4D97-AF65-F5344CB8AC3E}">
        <p14:creationId xmlns:p14="http://schemas.microsoft.com/office/powerpoint/2010/main" val="27191396"/>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000" dirty="0"/>
              <a:t>Possible professional development workshop </a:t>
            </a:r>
            <a:br>
              <a:rPr lang="en-GB" sz="4000" dirty="0"/>
            </a:br>
            <a:r>
              <a:rPr lang="en-GB" sz="4000" dirty="0"/>
              <a:t>activity using the online database</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Task:</a:t>
            </a:r>
          </a:p>
          <a:p>
            <a:pPr marL="0" indent="0">
              <a:buNone/>
            </a:pPr>
            <a:endParaRPr lang="en-GB" sz="1200" dirty="0"/>
          </a:p>
          <a:p>
            <a:pPr marL="0" indent="0">
              <a:buNone/>
            </a:pPr>
            <a:r>
              <a:rPr lang="en-GB" i="1" dirty="0"/>
              <a:t>“Please develop a classroom activity for you specific context using the CEFR descriptors.</a:t>
            </a:r>
          </a:p>
          <a:p>
            <a:pPr marL="0" indent="0">
              <a:buNone/>
            </a:pPr>
            <a:r>
              <a:rPr lang="en-GB" i="1" dirty="0"/>
              <a:t>Please choose the target level of your group, then select the mode of communication you want to address, and then the activity, strategy or competence, then the scale and finally the relevant descriptor(s). In a second step please develop a classroom activity, task or project that addresses this descriptor (these descriptors).”</a:t>
            </a:r>
          </a:p>
        </p:txBody>
      </p:sp>
    </p:spTree>
    <p:extLst>
      <p:ext uri="{BB962C8B-B14F-4D97-AF65-F5344CB8AC3E}">
        <p14:creationId xmlns:p14="http://schemas.microsoft.com/office/powerpoint/2010/main" val="75408859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000" dirty="0"/>
              <a:t>Possible professional development workshop </a:t>
            </a:r>
            <a:br>
              <a:rPr lang="en-GB" sz="4000" dirty="0"/>
            </a:br>
            <a:r>
              <a:rPr lang="en-GB" sz="4000" dirty="0"/>
              <a:t>activity using the online database</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spcBef>
                <a:spcPts val="0"/>
              </a:spcBef>
              <a:buNone/>
            </a:pPr>
            <a:r>
              <a:rPr lang="en-GB" sz="2400" dirty="0"/>
              <a:t>Template for task development / description, which allows for:</a:t>
            </a:r>
          </a:p>
          <a:p>
            <a:pPr>
              <a:spcBef>
                <a:spcPts val="0"/>
              </a:spcBef>
              <a:buFontTx/>
              <a:buChar char="-"/>
            </a:pPr>
            <a:r>
              <a:rPr lang="en-GB" sz="2400" dirty="0"/>
              <a:t>illustrating examples of good practice produced by the participants and </a:t>
            </a:r>
          </a:p>
          <a:p>
            <a:pPr>
              <a:spcBef>
                <a:spcPts val="0"/>
              </a:spcBef>
              <a:buFontTx/>
              <a:buChar char="-"/>
            </a:pPr>
            <a:r>
              <a:rPr lang="en-GB" sz="2400" dirty="0"/>
              <a:t>providing ideas for colleagues</a:t>
            </a:r>
          </a:p>
        </p:txBody>
      </p:sp>
      <p:pic>
        <p:nvPicPr>
          <p:cNvPr id="7" name="Grafik 6"/>
          <p:cNvPicPr>
            <a:picLocks noChangeAspect="1"/>
          </p:cNvPicPr>
          <p:nvPr/>
        </p:nvPicPr>
        <p:blipFill>
          <a:blip r:embed="rId2"/>
          <a:stretch>
            <a:fillRect/>
          </a:stretch>
        </p:blipFill>
        <p:spPr>
          <a:xfrm>
            <a:off x="336337" y="2864686"/>
            <a:ext cx="5208109" cy="3993314"/>
          </a:xfrm>
          <a:prstGeom prst="rect">
            <a:avLst/>
          </a:prstGeom>
          <a:ln w="25400">
            <a:solidFill>
              <a:schemeClr val="accent1">
                <a:lumMod val="50000"/>
              </a:schemeClr>
            </a:solidFill>
          </a:ln>
        </p:spPr>
      </p:pic>
      <p:pic>
        <p:nvPicPr>
          <p:cNvPr id="8" name="Grafik 7"/>
          <p:cNvPicPr>
            <a:picLocks noChangeAspect="1"/>
          </p:cNvPicPr>
          <p:nvPr/>
        </p:nvPicPr>
        <p:blipFill>
          <a:blip r:embed="rId3"/>
          <a:stretch>
            <a:fillRect/>
          </a:stretch>
        </p:blipFill>
        <p:spPr>
          <a:xfrm>
            <a:off x="5957256" y="2864685"/>
            <a:ext cx="6178066" cy="3833569"/>
          </a:xfrm>
          <a:prstGeom prst="rect">
            <a:avLst/>
          </a:prstGeom>
          <a:ln w="25400">
            <a:solidFill>
              <a:schemeClr val="accent1">
                <a:lumMod val="50000"/>
              </a:schemeClr>
            </a:solidFill>
          </a:ln>
        </p:spPr>
      </p:pic>
    </p:spTree>
    <p:extLst>
      <p:ext uri="{BB962C8B-B14F-4D97-AF65-F5344CB8AC3E}">
        <p14:creationId xmlns:p14="http://schemas.microsoft.com/office/powerpoint/2010/main" val="206990701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CEFR Companion Volume resources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514350" indent="-514350">
              <a:spcAft>
                <a:spcPts val="600"/>
              </a:spcAft>
              <a:buFont typeface="+mj-lt"/>
              <a:buAutoNum type="arabicPeriod"/>
            </a:pPr>
            <a:r>
              <a:rPr lang="en-GB" sz="3600" b="1" dirty="0">
                <a:solidFill>
                  <a:schemeClr val="bg2">
                    <a:lumMod val="75000"/>
                  </a:schemeClr>
                </a:solidFill>
              </a:rPr>
              <a:t>The CEFR Companion Volume: the published text </a:t>
            </a:r>
          </a:p>
          <a:p>
            <a:pPr marL="514350" indent="-514350">
              <a:spcAft>
                <a:spcPts val="600"/>
              </a:spcAft>
              <a:buFont typeface="+mj-lt"/>
              <a:buAutoNum type="arabicPeriod"/>
            </a:pPr>
            <a:r>
              <a:rPr lang="en-GB" sz="3600" b="1" dirty="0">
                <a:solidFill>
                  <a:schemeClr val="bg2">
                    <a:lumMod val="75000"/>
                  </a:schemeClr>
                </a:solidFill>
              </a:rPr>
              <a:t>The online database of descriptors</a:t>
            </a:r>
          </a:p>
          <a:p>
            <a:pPr marL="514350" indent="-514350">
              <a:spcAft>
                <a:spcPts val="600"/>
              </a:spcAft>
              <a:buFont typeface="+mj-lt"/>
              <a:buAutoNum type="arabicPeriod"/>
            </a:pPr>
            <a:r>
              <a:rPr lang="en-GB" sz="3600" b="1" dirty="0"/>
              <a:t>The Council of Europe CEFR website</a:t>
            </a:r>
          </a:p>
        </p:txBody>
      </p:sp>
    </p:spTree>
    <p:extLst>
      <p:ext uri="{BB962C8B-B14F-4D97-AF65-F5344CB8AC3E}">
        <p14:creationId xmlns:p14="http://schemas.microsoft.com/office/powerpoint/2010/main" val="260628499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CEFR Companion Volume resources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514350" indent="-514350">
              <a:spcAft>
                <a:spcPts val="600"/>
              </a:spcAft>
              <a:buFont typeface="+mj-lt"/>
              <a:buAutoNum type="arabicPeriod"/>
            </a:pPr>
            <a:r>
              <a:rPr lang="en-GB" sz="3600" b="1" dirty="0"/>
              <a:t>The CEFR Companion Volume: the published text </a:t>
            </a:r>
          </a:p>
          <a:p>
            <a:pPr marL="514350" indent="-514350">
              <a:spcAft>
                <a:spcPts val="600"/>
              </a:spcAft>
              <a:buFont typeface="+mj-lt"/>
              <a:buAutoNum type="arabicPeriod"/>
            </a:pPr>
            <a:r>
              <a:rPr lang="en-GB" sz="3600" b="1" dirty="0"/>
              <a:t>The online database of descriptors</a:t>
            </a:r>
          </a:p>
          <a:p>
            <a:pPr marL="514350" indent="-514350">
              <a:spcAft>
                <a:spcPts val="600"/>
              </a:spcAft>
              <a:buFont typeface="+mj-lt"/>
              <a:buAutoNum type="arabicPeriod"/>
            </a:pPr>
            <a:r>
              <a:rPr lang="en-GB" sz="3600" b="1" dirty="0"/>
              <a:t>The Council of Europe CEFR website</a:t>
            </a:r>
          </a:p>
        </p:txBody>
      </p:sp>
    </p:spTree>
    <p:extLst>
      <p:ext uri="{BB962C8B-B14F-4D97-AF65-F5344CB8AC3E}">
        <p14:creationId xmlns:p14="http://schemas.microsoft.com/office/powerpoint/2010/main" val="423627382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The Council of Europe CEFR website</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The Council of Europe has set up a website which provides a large database of resources concerning the CEFR and the CEFR Companion Volume:</a:t>
            </a:r>
          </a:p>
          <a:p>
            <a:pPr marL="0" indent="0">
              <a:spcBef>
                <a:spcPts val="0"/>
              </a:spcBef>
              <a:buNone/>
            </a:pPr>
            <a:endParaRPr lang="en-GB" sz="1200" dirty="0"/>
          </a:p>
          <a:p>
            <a:pPr marL="0" indent="0">
              <a:spcBef>
                <a:spcPts val="0"/>
              </a:spcBef>
              <a:buNone/>
            </a:pPr>
            <a:r>
              <a:rPr lang="en-GB" sz="2600" dirty="0">
                <a:hlinkClick r:id="rId2"/>
              </a:rPr>
              <a:t>https://www.coe.int/en/web/common-european-framework-reference-languages</a:t>
            </a:r>
            <a:r>
              <a:rPr lang="en-GB" dirty="0"/>
              <a:t> </a:t>
            </a:r>
          </a:p>
        </p:txBody>
      </p:sp>
      <p:pic>
        <p:nvPicPr>
          <p:cNvPr id="4" name="Grafik 3"/>
          <p:cNvPicPr>
            <a:picLocks noChangeAspect="1"/>
          </p:cNvPicPr>
          <p:nvPr/>
        </p:nvPicPr>
        <p:blipFill>
          <a:blip r:embed="rId3"/>
          <a:stretch>
            <a:fillRect/>
          </a:stretch>
        </p:blipFill>
        <p:spPr>
          <a:xfrm>
            <a:off x="2864438" y="3225203"/>
            <a:ext cx="8703269" cy="3572340"/>
          </a:xfrm>
          <a:prstGeom prst="rect">
            <a:avLst/>
          </a:prstGeom>
        </p:spPr>
      </p:pic>
    </p:spTree>
    <p:extLst>
      <p:ext uri="{BB962C8B-B14F-4D97-AF65-F5344CB8AC3E}">
        <p14:creationId xmlns:p14="http://schemas.microsoft.com/office/powerpoint/2010/main" val="3557322693"/>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The Council of Europe CEFR website</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This website offers e.g. access to:</a:t>
            </a:r>
          </a:p>
          <a:p>
            <a:pPr>
              <a:buFontTx/>
              <a:buChar char="-"/>
            </a:pPr>
            <a:r>
              <a:rPr lang="en-GB" dirty="0"/>
              <a:t>online publications of the CEFR and the CEFR Companion Volume,</a:t>
            </a:r>
          </a:p>
          <a:p>
            <a:pPr>
              <a:buFontTx/>
              <a:buChar char="-"/>
            </a:pPr>
            <a:r>
              <a:rPr lang="en-GB" dirty="0"/>
              <a:t>but also publications covering specific aspects e.g. on how to use these resources,</a:t>
            </a:r>
          </a:p>
          <a:p>
            <a:pPr>
              <a:buFontTx/>
              <a:buChar char="-"/>
            </a:pPr>
            <a:r>
              <a:rPr lang="en-GB" dirty="0"/>
              <a:t>videos presenting the key concepts of the CEFR Companion Volume,</a:t>
            </a:r>
          </a:p>
          <a:p>
            <a:pPr>
              <a:buFontTx/>
              <a:buChar char="-"/>
            </a:pPr>
            <a:r>
              <a:rPr lang="en-GB" dirty="0"/>
              <a:t>recorded webinars</a:t>
            </a:r>
          </a:p>
          <a:p>
            <a:pPr>
              <a:buFontTx/>
              <a:buChar char="-"/>
            </a:pPr>
            <a:r>
              <a:rPr lang="en-GB" dirty="0"/>
              <a:t>ideas for implementation </a:t>
            </a:r>
          </a:p>
          <a:p>
            <a:pPr>
              <a:buFontTx/>
              <a:buChar char="-"/>
            </a:pPr>
            <a:r>
              <a:rPr lang="en-GB" dirty="0"/>
              <a:t>the database of descriptors</a:t>
            </a:r>
          </a:p>
          <a:p>
            <a:pPr>
              <a:buFontTx/>
              <a:buChar char="-"/>
            </a:pPr>
            <a:endParaRPr lang="en-GB" dirty="0"/>
          </a:p>
          <a:p>
            <a:pPr marL="0" indent="0">
              <a:buNone/>
            </a:pPr>
            <a:endParaRPr lang="en-GB" dirty="0"/>
          </a:p>
        </p:txBody>
      </p:sp>
    </p:spTree>
    <p:extLst>
      <p:ext uri="{BB962C8B-B14F-4D97-AF65-F5344CB8AC3E}">
        <p14:creationId xmlns:p14="http://schemas.microsoft.com/office/powerpoint/2010/main" val="243005551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The ECML website</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5888112" cy="4051068"/>
          </a:xfrm>
        </p:spPr>
        <p:txBody>
          <a:bodyPr>
            <a:normAutofit/>
          </a:bodyPr>
          <a:lstStyle/>
          <a:p>
            <a:pPr marL="0" indent="0">
              <a:lnSpc>
                <a:spcPct val="100000"/>
              </a:lnSpc>
              <a:buNone/>
            </a:pPr>
            <a:r>
              <a:rPr lang="en-GB" dirty="0"/>
              <a:t>The ECML website provides valuable tools relating to the use of the CEFR and the CEFR Companion Volume</a:t>
            </a:r>
          </a:p>
        </p:txBody>
      </p:sp>
      <p:pic>
        <p:nvPicPr>
          <p:cNvPr id="4" name="Grafik 3"/>
          <p:cNvPicPr>
            <a:picLocks noChangeAspect="1"/>
          </p:cNvPicPr>
          <p:nvPr/>
        </p:nvPicPr>
        <p:blipFill>
          <a:blip r:embed="rId2"/>
          <a:stretch>
            <a:fillRect/>
          </a:stretch>
        </p:blipFill>
        <p:spPr>
          <a:xfrm>
            <a:off x="6702501" y="217296"/>
            <a:ext cx="5353050" cy="6467475"/>
          </a:xfrm>
          <a:prstGeom prst="rect">
            <a:avLst/>
          </a:prstGeom>
        </p:spPr>
      </p:pic>
    </p:spTree>
    <p:extLst>
      <p:ext uri="{BB962C8B-B14F-4D97-AF65-F5344CB8AC3E}">
        <p14:creationId xmlns:p14="http://schemas.microsoft.com/office/powerpoint/2010/main" val="2129967391"/>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The Council of Europe and the ECML websites</a:t>
            </a:r>
          </a:p>
        </p:txBody>
      </p:sp>
      <p:sp>
        <p:nvSpPr>
          <p:cNvPr id="5" name="Inhaltsplatzhalter 4"/>
          <p:cNvSpPr>
            <a:spLocks noGrp="1"/>
          </p:cNvSpPr>
          <p:nvPr>
            <p:ph idx="1"/>
          </p:nvPr>
        </p:nvSpPr>
        <p:spPr/>
        <p:txBody>
          <a:bodyPr/>
          <a:lstStyle/>
          <a:p>
            <a:pPr marL="0" indent="0">
              <a:buNone/>
            </a:pPr>
            <a:r>
              <a:rPr lang="en-GB" dirty="0"/>
              <a:t>Both websites offer</a:t>
            </a:r>
          </a:p>
          <a:p>
            <a:r>
              <a:rPr lang="en-GB" dirty="0"/>
              <a:t>resources addressing specific aspects of the CEFR and the CEFR Companion Volume,</a:t>
            </a:r>
          </a:p>
          <a:p>
            <a:r>
              <a:rPr lang="en-GB" dirty="0"/>
              <a:t>their implementation,</a:t>
            </a:r>
          </a:p>
          <a:p>
            <a:r>
              <a:rPr lang="en-GB" dirty="0"/>
              <a:t>as well as examples of good practice</a:t>
            </a:r>
          </a:p>
          <a:p>
            <a:pPr marL="0" indent="0">
              <a:buNone/>
            </a:pPr>
            <a:endParaRPr lang="en-GB" dirty="0"/>
          </a:p>
          <a:p>
            <a:pPr marL="0" indent="0">
              <a:buNone/>
            </a:pPr>
            <a:r>
              <a:rPr lang="en-GB" dirty="0">
                <a:sym typeface="Wingdings" panose="05000000000000000000" pitchFamily="2" charset="2"/>
              </a:rPr>
              <a:t></a:t>
            </a:r>
            <a:r>
              <a:rPr lang="en-GB" dirty="0"/>
              <a:t> useful tools for professional development workshops!</a:t>
            </a:r>
          </a:p>
        </p:txBody>
      </p:sp>
    </p:spTree>
    <p:extLst>
      <p:ext uri="{BB962C8B-B14F-4D97-AF65-F5344CB8AC3E}">
        <p14:creationId xmlns:p14="http://schemas.microsoft.com/office/powerpoint/2010/main" val="47396609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List of resources </a:t>
            </a:r>
          </a:p>
        </p:txBody>
      </p:sp>
      <p:sp>
        <p:nvSpPr>
          <p:cNvPr id="5" name="Inhaltsplatzhalter 4"/>
          <p:cNvSpPr>
            <a:spLocks noGrp="1"/>
          </p:cNvSpPr>
          <p:nvPr>
            <p:ph idx="1"/>
          </p:nvPr>
        </p:nvSpPr>
        <p:spPr/>
        <p:txBody>
          <a:bodyPr>
            <a:normAutofit fontScale="70000" lnSpcReduction="20000"/>
          </a:bodyPr>
          <a:lstStyle/>
          <a:p>
            <a:r>
              <a:rPr lang="en-GB" dirty="0"/>
              <a:t>Council </a:t>
            </a:r>
            <a:r>
              <a:rPr lang="en-GB"/>
              <a:t>of Europe </a:t>
            </a:r>
            <a:r>
              <a:rPr lang="en-GB" dirty="0"/>
              <a:t>CEFR website:	</a:t>
            </a:r>
            <a:br>
              <a:rPr lang="en-GB" dirty="0"/>
            </a:br>
            <a:r>
              <a:rPr lang="en-GB" u="sng" dirty="0">
                <a:hlinkClick r:id="rId2"/>
              </a:rPr>
              <a:t>https://www.coe.int/en/web/common-european-framework-reference-languages</a:t>
            </a:r>
            <a:r>
              <a:rPr lang="en-GB" dirty="0"/>
              <a:t> </a:t>
            </a:r>
            <a:endParaRPr lang="de-DE" dirty="0"/>
          </a:p>
          <a:p>
            <a:r>
              <a:rPr lang="en-GB" dirty="0"/>
              <a:t>Council of Europe (2001): </a:t>
            </a:r>
            <a:r>
              <a:rPr lang="en-GB" i="1" dirty="0"/>
              <a:t>Common European Framework of Reference for Languages: Learning, teaching, assessment</a:t>
            </a:r>
            <a:r>
              <a:rPr lang="en-GB" dirty="0"/>
              <a:t>. Cambridge: CUP; English text available at:		</a:t>
            </a:r>
            <a:br>
              <a:rPr lang="en-GB" dirty="0"/>
            </a:br>
            <a:r>
              <a:rPr lang="en-GB" u="sng" dirty="0">
                <a:hlinkClick r:id="rId3"/>
              </a:rPr>
              <a:t>https://rm.coe.int/1680459f97</a:t>
            </a:r>
            <a:r>
              <a:rPr lang="en-GB" dirty="0"/>
              <a:t> </a:t>
            </a:r>
            <a:endParaRPr lang="de-DE" dirty="0"/>
          </a:p>
          <a:p>
            <a:r>
              <a:rPr lang="en-GB" dirty="0"/>
              <a:t>Council of Europe (2020): </a:t>
            </a:r>
            <a:r>
              <a:rPr lang="en-US" i="1" dirty="0"/>
              <a:t>Common European Framework of Reference for Languages: Learning, Teaching, Assessment. Companion Volume</a:t>
            </a:r>
            <a:r>
              <a:rPr lang="en-US" dirty="0"/>
              <a:t>. Strasbourg: Council of Europe; English text available at:	</a:t>
            </a:r>
            <a:br>
              <a:rPr lang="en-US" dirty="0"/>
            </a:br>
            <a:r>
              <a:rPr lang="en-US" u="sng" dirty="0">
                <a:hlinkClick r:id="rId4"/>
              </a:rPr>
              <a:t>https://rm.coe.int/common-european-framework-of-reference-for-languages-learning-teaching/16809ea0d4</a:t>
            </a:r>
            <a:r>
              <a:rPr lang="en-US" dirty="0"/>
              <a:t>.</a:t>
            </a:r>
            <a:endParaRPr lang="de-DE" dirty="0"/>
          </a:p>
          <a:p>
            <a:r>
              <a:rPr lang="en-US" dirty="0"/>
              <a:t>Council of Europe (2020): CEFR Descriptors (searchable database of descriptors): 	</a:t>
            </a:r>
            <a:br>
              <a:rPr lang="en-US" dirty="0"/>
            </a:br>
            <a:r>
              <a:rPr lang="en-US" u="sng" dirty="0">
                <a:hlinkClick r:id="rId5"/>
              </a:rPr>
              <a:t>https://rm.coe.int/cefr-descriptors-2020-/16809ed2c7</a:t>
            </a:r>
            <a:r>
              <a:rPr lang="en-US" dirty="0"/>
              <a:t>.</a:t>
            </a:r>
            <a:endParaRPr lang="de-DE" dirty="0"/>
          </a:p>
          <a:p>
            <a:r>
              <a:rPr lang="en-GB" dirty="0" err="1"/>
              <a:t>Piccardo</a:t>
            </a:r>
            <a:r>
              <a:rPr lang="en-GB" dirty="0"/>
              <a:t>, </a:t>
            </a:r>
            <a:r>
              <a:rPr lang="en-GB" dirty="0" err="1"/>
              <a:t>Enrica</a:t>
            </a:r>
            <a:r>
              <a:rPr lang="en-GB" dirty="0"/>
              <a:t> / North, Brian (2019): </a:t>
            </a:r>
            <a:r>
              <a:rPr lang="en-US" i="1" dirty="0"/>
              <a:t>The Action-oriented Approach. A Dynamic Vision of Language Education</a:t>
            </a:r>
            <a:r>
              <a:rPr lang="en-US" dirty="0"/>
              <a:t>. Bristol: Multilingual Matters.</a:t>
            </a:r>
            <a:endParaRPr lang="de-DE" dirty="0"/>
          </a:p>
          <a:p>
            <a:r>
              <a:rPr lang="en-GB" dirty="0"/>
              <a:t>European Centre for Modern Languages: </a:t>
            </a:r>
            <a:r>
              <a:rPr lang="en-GB" dirty="0" err="1"/>
              <a:t>VITbox</a:t>
            </a:r>
            <a:r>
              <a:rPr lang="en-GB" dirty="0"/>
              <a:t> Resources, available at:		</a:t>
            </a:r>
            <a:br>
              <a:rPr lang="en-GB" dirty="0"/>
            </a:br>
            <a:r>
              <a:rPr lang="en-GB" u="sng" dirty="0">
                <a:hlinkClick r:id="rId6"/>
              </a:rPr>
              <a:t>www.ecml.at/companionvolumetoolbox</a:t>
            </a:r>
            <a:r>
              <a:rPr lang="en-GB" dirty="0"/>
              <a:t>. </a:t>
            </a:r>
            <a:endParaRPr lang="de-DE" dirty="0"/>
          </a:p>
          <a:p>
            <a:pPr marL="0" indent="0">
              <a:buNone/>
            </a:pPr>
            <a:endParaRPr lang="en-GB" dirty="0"/>
          </a:p>
        </p:txBody>
      </p:sp>
    </p:spTree>
    <p:extLst>
      <p:ext uri="{BB962C8B-B14F-4D97-AF65-F5344CB8AC3E}">
        <p14:creationId xmlns:p14="http://schemas.microsoft.com/office/powerpoint/2010/main" val="3124292759"/>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lstStyle/>
          <a:p>
            <a:r>
              <a:rPr lang="en-GB" dirty="0"/>
              <a:t>CEFR Companion Volume resources</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endParaRPr lang="en-GB" dirty="0"/>
          </a:p>
          <a:p>
            <a:pPr marL="514350" indent="-514350">
              <a:spcAft>
                <a:spcPts val="600"/>
              </a:spcAft>
              <a:buFont typeface="+mj-lt"/>
              <a:buAutoNum type="arabicPeriod"/>
            </a:pPr>
            <a:r>
              <a:rPr lang="en-GB" sz="3600" b="1" dirty="0"/>
              <a:t>The CEFR Companion Volume: the published text </a:t>
            </a:r>
          </a:p>
          <a:p>
            <a:pPr marL="514350" indent="-514350">
              <a:spcAft>
                <a:spcPts val="600"/>
              </a:spcAft>
              <a:buFont typeface="+mj-lt"/>
              <a:buAutoNum type="arabicPeriod"/>
            </a:pPr>
            <a:r>
              <a:rPr lang="en-GB" sz="3600" b="1" dirty="0">
                <a:solidFill>
                  <a:schemeClr val="bg2">
                    <a:lumMod val="75000"/>
                  </a:schemeClr>
                </a:solidFill>
              </a:rPr>
              <a:t>The online database of descriptors</a:t>
            </a:r>
          </a:p>
          <a:p>
            <a:pPr marL="514350" indent="-514350">
              <a:spcAft>
                <a:spcPts val="600"/>
              </a:spcAft>
              <a:buFont typeface="+mj-lt"/>
              <a:buAutoNum type="arabicPeriod"/>
            </a:pPr>
            <a:r>
              <a:rPr lang="en-GB" sz="3600" b="1" dirty="0">
                <a:solidFill>
                  <a:schemeClr val="bg2">
                    <a:lumMod val="75000"/>
                  </a:schemeClr>
                </a:solidFill>
              </a:rPr>
              <a:t>The Council of Europe CEFR website</a:t>
            </a:r>
          </a:p>
        </p:txBody>
      </p:sp>
      <p:pic>
        <p:nvPicPr>
          <p:cNvPr id="4" name="Grafik 3"/>
          <p:cNvPicPr>
            <a:picLocks noChangeAspect="1"/>
          </p:cNvPicPr>
          <p:nvPr/>
        </p:nvPicPr>
        <p:blipFill>
          <a:blip r:embed="rId2"/>
          <a:stretch>
            <a:fillRect/>
          </a:stretch>
        </p:blipFill>
        <p:spPr>
          <a:xfrm>
            <a:off x="9074272" y="2908578"/>
            <a:ext cx="2663387" cy="3763156"/>
          </a:xfrm>
          <a:prstGeom prst="rect">
            <a:avLst/>
          </a:prstGeom>
          <a:ln w="25400">
            <a:solidFill>
              <a:schemeClr val="tx1"/>
            </a:solidFill>
          </a:ln>
        </p:spPr>
      </p:pic>
    </p:spTree>
    <p:extLst>
      <p:ext uri="{BB962C8B-B14F-4D97-AF65-F5344CB8AC3E}">
        <p14:creationId xmlns:p14="http://schemas.microsoft.com/office/powerpoint/2010/main" val="403551082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600" dirty="0"/>
              <a:t>The CEFR and the CEFR Companion Volume:</a:t>
            </a:r>
            <a:br>
              <a:rPr lang="en-GB" sz="3600" dirty="0"/>
            </a:br>
            <a:r>
              <a:rPr lang="en-GB" sz="3600" dirty="0"/>
              <a:t>a framework for teaching, learning and assessment</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a:xfrm>
            <a:off x="490654" y="1825625"/>
            <a:ext cx="5393679" cy="4051068"/>
          </a:xfrm>
        </p:spPr>
        <p:txBody>
          <a:bodyPr>
            <a:normAutofit/>
          </a:bodyPr>
          <a:lstStyle/>
          <a:p>
            <a:pPr marL="0" indent="0">
              <a:buNone/>
            </a:pPr>
            <a:r>
              <a:rPr lang="en-GB" dirty="0"/>
              <a:t>represents:</a:t>
            </a:r>
          </a:p>
          <a:p>
            <a:pPr marL="0" indent="0">
              <a:spcBef>
                <a:spcPts val="0"/>
              </a:spcBef>
              <a:buNone/>
            </a:pPr>
            <a:endParaRPr lang="en-GB" sz="1200" dirty="0"/>
          </a:p>
          <a:p>
            <a:pPr>
              <a:buFontTx/>
              <a:buChar char="-"/>
            </a:pPr>
            <a:r>
              <a:rPr lang="en-GB" dirty="0"/>
              <a:t>a framework</a:t>
            </a:r>
          </a:p>
          <a:p>
            <a:pPr>
              <a:buFontTx/>
              <a:buChar char="-"/>
            </a:pPr>
            <a:r>
              <a:rPr lang="en-GB" dirty="0"/>
              <a:t>general guidelines</a:t>
            </a:r>
          </a:p>
          <a:p>
            <a:pPr>
              <a:buFontTx/>
              <a:buChar char="-"/>
            </a:pPr>
            <a:r>
              <a:rPr lang="en-GB" dirty="0"/>
              <a:t>not prescriptive</a:t>
            </a:r>
          </a:p>
          <a:p>
            <a:pPr marL="0" indent="0">
              <a:buNone/>
            </a:pPr>
            <a:endParaRPr lang="en-GB" dirty="0"/>
          </a:p>
          <a:p>
            <a:pPr marL="0" indent="0">
              <a:buNone/>
            </a:pPr>
            <a:br>
              <a:rPr lang="en-GB" dirty="0"/>
            </a:br>
            <a:endParaRPr lang="en-GB" dirty="0"/>
          </a:p>
        </p:txBody>
      </p:sp>
      <p:sp>
        <p:nvSpPr>
          <p:cNvPr id="4" name="Inhaltsplatzhalter 2">
            <a:extLst>
              <a:ext uri="{FF2B5EF4-FFF2-40B4-BE49-F238E27FC236}">
                <a16:creationId xmlns:a16="http://schemas.microsoft.com/office/drawing/2014/main" id="{E781A6CA-1B5D-4E3B-A265-6D13C659CDA9}"/>
              </a:ext>
            </a:extLst>
          </p:cNvPr>
          <p:cNvSpPr txBox="1">
            <a:spLocks/>
          </p:cNvSpPr>
          <p:nvPr/>
        </p:nvSpPr>
        <p:spPr>
          <a:xfrm>
            <a:off x="6383465" y="1825619"/>
            <a:ext cx="5393679" cy="4051068"/>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GB" dirty="0"/>
              <a:t>requires:</a:t>
            </a:r>
          </a:p>
          <a:p>
            <a:pPr marL="0" indent="0">
              <a:spcBef>
                <a:spcPts val="0"/>
              </a:spcBef>
              <a:buFont typeface="Arial" panose="020B0604020202020204" pitchFamily="34" charset="0"/>
              <a:buNone/>
            </a:pPr>
            <a:endParaRPr lang="en-GB" sz="1200" dirty="0"/>
          </a:p>
          <a:p>
            <a:pPr marL="355600" indent="-355600">
              <a:buFont typeface="Wingdings" panose="05000000000000000000" pitchFamily="2" charset="2"/>
              <a:buChar char="Ø"/>
            </a:pPr>
            <a:r>
              <a:rPr lang="en-GB" dirty="0"/>
              <a:t>putting into practice</a:t>
            </a:r>
          </a:p>
          <a:p>
            <a:pPr marL="355600" indent="-355600">
              <a:buFont typeface="Wingdings" panose="05000000000000000000" pitchFamily="2" charset="2"/>
              <a:buChar char="Ø"/>
            </a:pPr>
            <a:r>
              <a:rPr lang="en-GB" dirty="0"/>
              <a:t>adapting to individual contexts</a:t>
            </a:r>
          </a:p>
          <a:p>
            <a:pPr marL="355600" indent="-355600">
              <a:buFont typeface="Wingdings" panose="05000000000000000000" pitchFamily="2" charset="2"/>
              <a:buChar char="Ø"/>
            </a:pPr>
            <a:r>
              <a:rPr lang="en-GB" dirty="0"/>
              <a:t>developing context-related programmes, curricula, tasks &amp; activities </a:t>
            </a:r>
          </a:p>
          <a:p>
            <a:pPr marL="0" indent="0">
              <a:buNone/>
            </a:pPr>
            <a:r>
              <a:rPr lang="en-GB" dirty="0"/>
              <a:t>here:</a:t>
            </a:r>
          </a:p>
          <a:p>
            <a:pPr marL="355600" indent="-355600">
              <a:buFont typeface="Wingdings" panose="05000000000000000000" pitchFamily="2" charset="2"/>
              <a:buChar char="Ø"/>
            </a:pPr>
            <a:r>
              <a:rPr lang="en-GB" dirty="0"/>
              <a:t>applying it to university and vocational training contexts</a:t>
            </a:r>
          </a:p>
        </p:txBody>
      </p:sp>
    </p:spTree>
    <p:extLst>
      <p:ext uri="{BB962C8B-B14F-4D97-AF65-F5344CB8AC3E}">
        <p14:creationId xmlns:p14="http://schemas.microsoft.com/office/powerpoint/2010/main" val="1787771270"/>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600" dirty="0">
                <a:solidFill>
                  <a:prstClr val="black"/>
                </a:solidFill>
              </a:rPr>
              <a:t>The CEFR and the CEFR Companion Volume:</a:t>
            </a:r>
            <a:br>
              <a:rPr lang="en-GB" sz="3600" dirty="0">
                <a:solidFill>
                  <a:prstClr val="black"/>
                </a:solidFill>
              </a:rPr>
            </a:br>
            <a:r>
              <a:rPr lang="en-GB" sz="3600" dirty="0">
                <a:solidFill>
                  <a:prstClr val="black"/>
                </a:solidFill>
              </a:rPr>
              <a:t>a framework for teaching, learning and assessment</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355600" indent="-355600">
              <a:spcAft>
                <a:spcPts val="600"/>
              </a:spcAft>
              <a:buFont typeface="Wingdings" panose="05000000000000000000" pitchFamily="2" charset="2"/>
              <a:buChar char="Ø"/>
            </a:pPr>
            <a:r>
              <a:rPr lang="en-GB" dirty="0"/>
              <a:t>applying it to university and vocational training contexts, i.e.</a:t>
            </a:r>
          </a:p>
          <a:p>
            <a:pPr marL="982663" lvl="1" indent="-525463">
              <a:buFont typeface="Wingdings" panose="05000000000000000000" pitchFamily="2" charset="2"/>
              <a:buChar char="ü"/>
            </a:pPr>
            <a:r>
              <a:rPr lang="en-GB" sz="2800" dirty="0"/>
              <a:t>selecting the aspects relevant in the specific context</a:t>
            </a:r>
          </a:p>
          <a:p>
            <a:pPr marL="982663" lvl="1" indent="-525463">
              <a:buFont typeface="Wingdings" panose="05000000000000000000" pitchFamily="2" charset="2"/>
              <a:buChar char="ü"/>
            </a:pPr>
            <a:r>
              <a:rPr lang="en-GB" sz="2800" dirty="0"/>
              <a:t>developing curricula suitable for this context</a:t>
            </a:r>
          </a:p>
          <a:p>
            <a:pPr marL="982663" lvl="1" indent="-525463">
              <a:buFont typeface="Wingdings" panose="05000000000000000000" pitchFamily="2" charset="2"/>
              <a:buChar char="ü"/>
            </a:pPr>
            <a:r>
              <a:rPr lang="en-GB" sz="2800" dirty="0"/>
              <a:t>addressing respective mode(s) of communication</a:t>
            </a:r>
          </a:p>
          <a:p>
            <a:pPr marL="982663" lvl="1" indent="-525463">
              <a:buFont typeface="Wingdings" panose="05000000000000000000" pitchFamily="2" charset="2"/>
              <a:buChar char="ü"/>
            </a:pPr>
            <a:r>
              <a:rPr lang="en-GB" sz="2800" dirty="0"/>
              <a:t>selecting and using relevant scales and descriptors</a:t>
            </a:r>
          </a:p>
          <a:p>
            <a:pPr marL="982663" lvl="1" indent="-525463">
              <a:buFont typeface="Wingdings" panose="05000000000000000000" pitchFamily="2" charset="2"/>
              <a:buChar char="ü"/>
            </a:pPr>
            <a:r>
              <a:rPr lang="en-GB" sz="2800" dirty="0"/>
              <a:t>developing scenarios, tasks, activities for teaching, learning and assessment</a:t>
            </a:r>
          </a:p>
          <a:p>
            <a:pPr marL="982663" lvl="1" indent="-525463">
              <a:buFont typeface="Wingdings" panose="05000000000000000000" pitchFamily="2" charset="2"/>
              <a:buChar char="ü"/>
            </a:pPr>
            <a:r>
              <a:rPr lang="en-GB" sz="2800" dirty="0"/>
              <a:t>piloting, revising, optimising…</a:t>
            </a:r>
          </a:p>
          <a:p>
            <a:pPr marL="982663" lvl="1" indent="-525463">
              <a:buFont typeface="Wingdings" panose="05000000000000000000" pitchFamily="2" charset="2"/>
              <a:buChar char="ü"/>
            </a:pPr>
            <a:r>
              <a:rPr lang="en-GB" sz="2800" dirty="0"/>
              <a:t>trying out new approaches</a:t>
            </a:r>
          </a:p>
        </p:txBody>
      </p:sp>
    </p:spTree>
    <p:extLst>
      <p:ext uri="{BB962C8B-B14F-4D97-AF65-F5344CB8AC3E}">
        <p14:creationId xmlns:p14="http://schemas.microsoft.com/office/powerpoint/2010/main" val="2062954214"/>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600" dirty="0">
                <a:solidFill>
                  <a:prstClr val="black"/>
                </a:solidFill>
              </a:rPr>
              <a:t>The CEFR and the CEFR Companion Volume:</a:t>
            </a:r>
            <a:br>
              <a:rPr lang="en-GB" sz="3600" dirty="0">
                <a:solidFill>
                  <a:prstClr val="black"/>
                </a:solidFill>
              </a:rPr>
            </a:br>
            <a:r>
              <a:rPr lang="en-GB" sz="3600" dirty="0">
                <a:solidFill>
                  <a:prstClr val="black"/>
                </a:solidFill>
              </a:rPr>
              <a:t>a framework for teaching, learning and assessment</a:t>
            </a:r>
            <a:endParaRPr lang="en-GB" sz="4200" dirty="0"/>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fontScale="85000" lnSpcReduction="20000"/>
          </a:bodyPr>
          <a:lstStyle/>
          <a:p>
            <a:pPr marL="0" indent="0">
              <a:spcAft>
                <a:spcPts val="600"/>
              </a:spcAft>
              <a:buNone/>
            </a:pPr>
            <a:r>
              <a:rPr lang="en-GB" sz="2800" dirty="0"/>
              <a:t>CEFR (2001: 1):</a:t>
            </a:r>
          </a:p>
          <a:p>
            <a:pPr marL="355600" indent="0">
              <a:spcAft>
                <a:spcPts val="600"/>
              </a:spcAft>
              <a:buNone/>
            </a:pPr>
            <a:r>
              <a:rPr lang="en-US" i="1" dirty="0"/>
              <a:t>The Common European Framework provides a common basis for the elaboration of language syllabuses, curriculum guidelines, examinations, textbooks, etc. across Europe. </a:t>
            </a:r>
          </a:p>
          <a:p>
            <a:pPr marL="0" indent="0">
              <a:spcAft>
                <a:spcPts val="600"/>
              </a:spcAft>
              <a:buNone/>
            </a:pPr>
            <a:r>
              <a:rPr lang="en-US" sz="2800" dirty="0"/>
              <a:t>CEFR Companion Volume (2020: 29):</a:t>
            </a:r>
          </a:p>
          <a:p>
            <a:pPr marL="355600" indent="0">
              <a:spcAft>
                <a:spcPts val="600"/>
              </a:spcAft>
              <a:buNone/>
            </a:pPr>
            <a:r>
              <a:rPr lang="en-US" i="1" dirty="0"/>
              <a:t>However, it is important to underline once again that the CEFR is a tool to facilitate educational reform projects, not a </a:t>
            </a:r>
            <a:r>
              <a:rPr lang="en-US" i="1" dirty="0" err="1"/>
              <a:t>standardisation</a:t>
            </a:r>
            <a:r>
              <a:rPr lang="en-US" i="1" dirty="0"/>
              <a:t> tool. Equally, there is no body monitoring or even </a:t>
            </a:r>
            <a:r>
              <a:rPr lang="en-US" i="1" dirty="0" err="1"/>
              <a:t>co-ordinating</a:t>
            </a:r>
            <a:r>
              <a:rPr lang="en-US" i="1" dirty="0"/>
              <a:t> its use. The CEFR itself states right at the very beginning:</a:t>
            </a:r>
          </a:p>
          <a:p>
            <a:pPr marL="541338" indent="0">
              <a:spcBef>
                <a:spcPts val="0"/>
              </a:spcBef>
              <a:spcAft>
                <a:spcPts val="600"/>
              </a:spcAft>
              <a:buNone/>
            </a:pPr>
            <a:r>
              <a:rPr lang="en-US" sz="2400" i="1" dirty="0"/>
              <a:t>One thing should be made clear right away. We have NOT set out to tell practitioners what to do, or how to do it. We are raising questions, not answering them. It is not the function of the Common European Framework to lay down the objectives that users should pursue or the methods they should employ.</a:t>
            </a:r>
            <a:r>
              <a:rPr lang="en-US" sz="2400" dirty="0"/>
              <a:t> (CEFR 2001, Notes to the User)</a:t>
            </a:r>
            <a:endParaRPr lang="en-GB" sz="2400" dirty="0"/>
          </a:p>
        </p:txBody>
      </p:sp>
    </p:spTree>
    <p:extLst>
      <p:ext uri="{BB962C8B-B14F-4D97-AF65-F5344CB8AC3E}">
        <p14:creationId xmlns:p14="http://schemas.microsoft.com/office/powerpoint/2010/main" val="2232773905"/>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3400" dirty="0"/>
              <a:t>Professional development activities based on the </a:t>
            </a:r>
            <a:br>
              <a:rPr lang="en-GB" sz="3400" dirty="0"/>
            </a:br>
            <a:r>
              <a:rPr lang="en-GB" sz="3400" dirty="0"/>
              <a:t>theoretical framework of the CEFR Companion Volume</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lnSpcReduction="10000"/>
          </a:bodyPr>
          <a:lstStyle/>
          <a:p>
            <a:pPr marL="0" indent="0">
              <a:buNone/>
            </a:pPr>
            <a:r>
              <a:rPr lang="en-GB" dirty="0"/>
              <a:t>Possible professional development workshop activities: reflection tasks</a:t>
            </a:r>
          </a:p>
          <a:p>
            <a:pPr marL="0" indent="0">
              <a:buNone/>
            </a:pPr>
            <a:endParaRPr lang="en-GB" sz="800" dirty="0"/>
          </a:p>
          <a:p>
            <a:pPr marL="0" indent="0">
              <a:buNone/>
              <a:tabLst>
                <a:tab pos="1252538" algn="l"/>
              </a:tabLst>
            </a:pPr>
            <a:r>
              <a:rPr lang="en-GB" dirty="0"/>
              <a:t>Teacher educators may invite participants to discuss the following aspects after familiarising themselves with the CEFR Companion Volume:</a:t>
            </a:r>
          </a:p>
          <a:p>
            <a:pPr marL="627063">
              <a:tabLst>
                <a:tab pos="1252538" algn="l"/>
              </a:tabLst>
            </a:pPr>
            <a:r>
              <a:rPr lang="en-GB" dirty="0"/>
              <a:t>relevant aspects of the CEFR Companion Volume?</a:t>
            </a:r>
          </a:p>
          <a:p>
            <a:pPr marL="627063">
              <a:tabLst>
                <a:tab pos="1252538" algn="l"/>
              </a:tabLst>
            </a:pPr>
            <a:r>
              <a:rPr lang="en-GB" dirty="0"/>
              <a:t>aspects that are less relevant in their specific contexts?</a:t>
            </a:r>
          </a:p>
          <a:p>
            <a:pPr marL="627063">
              <a:tabLst>
                <a:tab pos="1252538" algn="l"/>
              </a:tabLst>
            </a:pPr>
            <a:r>
              <a:rPr lang="en-GB" dirty="0"/>
              <a:t>new aspects they might want to investigate further or try out?</a:t>
            </a:r>
          </a:p>
          <a:p>
            <a:pPr marL="627063">
              <a:tabLst>
                <a:tab pos="1252538" algn="l"/>
              </a:tabLst>
            </a:pPr>
            <a:r>
              <a:rPr lang="en-GB" dirty="0"/>
              <a:t>impact on curriculum design?</a:t>
            </a:r>
          </a:p>
          <a:p>
            <a:pPr marL="627063">
              <a:tabLst>
                <a:tab pos="1252538" algn="l"/>
              </a:tabLst>
            </a:pPr>
            <a:r>
              <a:rPr lang="en-GB" dirty="0"/>
              <a:t>impact on assessment?</a:t>
            </a:r>
          </a:p>
        </p:txBody>
      </p:sp>
    </p:spTree>
    <p:extLst>
      <p:ext uri="{BB962C8B-B14F-4D97-AF65-F5344CB8AC3E}">
        <p14:creationId xmlns:p14="http://schemas.microsoft.com/office/powerpoint/2010/main" val="234737024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The CEFR Companion Volume: </a:t>
            </a:r>
            <a:br>
              <a:rPr lang="en-GB" sz="4200" dirty="0"/>
            </a:br>
            <a:r>
              <a:rPr lang="en-GB" sz="4200" dirty="0"/>
              <a:t>the theoretical framework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Chapter 2 “</a:t>
            </a:r>
            <a:r>
              <a:rPr lang="en-GB" i="1" dirty="0"/>
              <a:t>Key aspects of the CEFR for teaching and learning</a:t>
            </a:r>
            <a:r>
              <a:rPr lang="en-GB" dirty="0"/>
              <a:t>”:</a:t>
            </a:r>
          </a:p>
          <a:p>
            <a:pPr>
              <a:buFontTx/>
              <a:buChar char="-"/>
            </a:pPr>
            <a:r>
              <a:rPr lang="en-GB" dirty="0"/>
              <a:t>introduction to the action-oriented approach and its key features (only 18 pages!)</a:t>
            </a:r>
          </a:p>
          <a:p>
            <a:pPr>
              <a:buFontTx/>
              <a:buChar char="-"/>
            </a:pPr>
            <a:r>
              <a:rPr lang="en-GB" dirty="0"/>
              <a:t>presentation of new aspects of the CEFR Companion Volume</a:t>
            </a:r>
          </a:p>
          <a:p>
            <a:pPr>
              <a:buFontTx/>
              <a:buChar char="-"/>
            </a:pPr>
            <a:r>
              <a:rPr lang="en-GB" dirty="0"/>
              <a:t>introduction to the four modes of communication</a:t>
            </a:r>
          </a:p>
          <a:p>
            <a:pPr>
              <a:buFontTx/>
              <a:buChar char="-"/>
            </a:pPr>
            <a:r>
              <a:rPr lang="en-GB" dirty="0"/>
              <a:t>focus on </a:t>
            </a:r>
            <a:r>
              <a:rPr lang="en-GB" dirty="0" err="1"/>
              <a:t>plurilingual</a:t>
            </a:r>
            <a:r>
              <a:rPr lang="en-GB" dirty="0"/>
              <a:t> and </a:t>
            </a:r>
            <a:r>
              <a:rPr lang="en-GB" dirty="0" err="1"/>
              <a:t>pluricultural</a:t>
            </a:r>
            <a:r>
              <a:rPr lang="en-GB" dirty="0"/>
              <a:t> competence</a:t>
            </a:r>
          </a:p>
          <a:p>
            <a:pPr>
              <a:buFontTx/>
              <a:buChar char="-"/>
            </a:pPr>
            <a:r>
              <a:rPr lang="en-GB" dirty="0"/>
              <a:t>ideas on how to use the illustrative descriptors and how to implement the new framework</a:t>
            </a:r>
          </a:p>
        </p:txBody>
      </p:sp>
      <p:pic>
        <p:nvPicPr>
          <p:cNvPr id="4" name="Grafik 3"/>
          <p:cNvPicPr>
            <a:picLocks noChangeAspect="1"/>
          </p:cNvPicPr>
          <p:nvPr/>
        </p:nvPicPr>
        <p:blipFill>
          <a:blip r:embed="rId2"/>
          <a:stretch>
            <a:fillRect/>
          </a:stretch>
        </p:blipFill>
        <p:spPr>
          <a:xfrm>
            <a:off x="10424957" y="5240569"/>
            <a:ext cx="1144743" cy="1617431"/>
          </a:xfrm>
          <a:prstGeom prst="rect">
            <a:avLst/>
          </a:prstGeom>
          <a:ln w="25400">
            <a:solidFill>
              <a:schemeClr val="tx1"/>
            </a:solidFill>
          </a:ln>
        </p:spPr>
      </p:pic>
    </p:spTree>
    <p:extLst>
      <p:ext uri="{BB962C8B-B14F-4D97-AF65-F5344CB8AC3E}">
        <p14:creationId xmlns:p14="http://schemas.microsoft.com/office/powerpoint/2010/main" val="1772133617"/>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905ACA-4347-4588-8545-CC0B5C95428B}"/>
              </a:ext>
            </a:extLst>
          </p:cNvPr>
          <p:cNvSpPr>
            <a:spLocks noGrp="1"/>
          </p:cNvSpPr>
          <p:nvPr>
            <p:ph type="title"/>
          </p:nvPr>
        </p:nvSpPr>
        <p:spPr/>
        <p:txBody>
          <a:bodyPr>
            <a:normAutofit/>
          </a:bodyPr>
          <a:lstStyle/>
          <a:p>
            <a:r>
              <a:rPr lang="en-GB" sz="4200" dirty="0"/>
              <a:t>The publication itself: theoretical framework</a:t>
            </a:r>
          </a:p>
        </p:txBody>
      </p:sp>
      <p:sp>
        <p:nvSpPr>
          <p:cNvPr id="3" name="Inhaltsplatzhalter 2">
            <a:extLst>
              <a:ext uri="{FF2B5EF4-FFF2-40B4-BE49-F238E27FC236}">
                <a16:creationId xmlns:a16="http://schemas.microsoft.com/office/drawing/2014/main" id="{E781A6CA-1B5D-4E3B-A265-6D13C659CDA9}"/>
              </a:ext>
            </a:extLst>
          </p:cNvPr>
          <p:cNvSpPr>
            <a:spLocks noGrp="1"/>
          </p:cNvSpPr>
          <p:nvPr>
            <p:ph idx="1"/>
          </p:nvPr>
        </p:nvSpPr>
        <p:spPr/>
        <p:txBody>
          <a:bodyPr>
            <a:normAutofit/>
          </a:bodyPr>
          <a:lstStyle/>
          <a:p>
            <a:pPr marL="0" indent="0">
              <a:buNone/>
            </a:pPr>
            <a:r>
              <a:rPr lang="en-GB" dirty="0"/>
              <a:t>Chapter 2:</a:t>
            </a:r>
          </a:p>
        </p:txBody>
      </p:sp>
      <p:pic>
        <p:nvPicPr>
          <p:cNvPr id="4" name="Grafik 3"/>
          <p:cNvPicPr>
            <a:picLocks noChangeAspect="1"/>
          </p:cNvPicPr>
          <p:nvPr/>
        </p:nvPicPr>
        <p:blipFill>
          <a:blip r:embed="rId2"/>
          <a:stretch>
            <a:fillRect/>
          </a:stretch>
        </p:blipFill>
        <p:spPr>
          <a:xfrm>
            <a:off x="2201337" y="1590831"/>
            <a:ext cx="9608608" cy="4438494"/>
          </a:xfrm>
          <a:prstGeom prst="rect">
            <a:avLst/>
          </a:prstGeom>
        </p:spPr>
      </p:pic>
    </p:spTree>
    <p:extLst>
      <p:ext uri="{BB962C8B-B14F-4D97-AF65-F5344CB8AC3E}">
        <p14:creationId xmlns:p14="http://schemas.microsoft.com/office/powerpoint/2010/main" val="2075367222"/>
      </p:ext>
    </p:extLst>
  </p:cSld>
  <p:clrMapOvr>
    <a:masterClrMapping/>
  </p:clrMapOvr>
  <mc:AlternateContent xmlns:mc="http://schemas.openxmlformats.org/markup-compatibility/2006" xmlns:p14="http://schemas.microsoft.com/office/powerpoint/2010/main">
    <mc:Choice Requires="p14">
      <p:transition p14:dur="100"/>
    </mc:Choice>
    <mc:Fallback xmlns="">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1483</Words>
  <Application>Microsoft Office PowerPoint</Application>
  <PresentationFormat>Widescreen</PresentationFormat>
  <Paragraphs>143</Paragraphs>
  <Slides>24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Light</vt:lpstr>
      <vt:lpstr>Wingdings</vt:lpstr>
      <vt:lpstr>Office Theme</vt:lpstr>
      <vt:lpstr>The CEFR Companion Volume:  Resources and their use in professional development programmes</vt:lpstr>
      <vt:lpstr>CEFR Companion Volume resources</vt:lpstr>
      <vt:lpstr>CEFR Companion Volume resources</vt:lpstr>
      <vt:lpstr>The CEFR and the CEFR Companion Volume: a framework for teaching, learning and assessment</vt:lpstr>
      <vt:lpstr>The CEFR and the CEFR Companion Volume: a framework for teaching, learning and assessment</vt:lpstr>
      <vt:lpstr>The CEFR and the CEFR Companion Volume: a framework for teaching, learning and assessment</vt:lpstr>
      <vt:lpstr>Professional development activities based on the  theoretical framework of the CEFR Companion Volume</vt:lpstr>
      <vt:lpstr>The CEFR Companion Volume:  the theoretical framework</vt:lpstr>
      <vt:lpstr>The publication itself: theoretical framework</vt:lpstr>
      <vt:lpstr>Professional development activities based on Chapter 2 of the CEFR Companion Volume</vt:lpstr>
      <vt:lpstr>Reflection tasks concerning the theoretical framework</vt:lpstr>
      <vt:lpstr>Useful links and resources</vt:lpstr>
      <vt:lpstr>CEFR Companion Volume resources</vt:lpstr>
      <vt:lpstr>The online database of descriptors</vt:lpstr>
      <vt:lpstr>The online database of descriptors</vt:lpstr>
      <vt:lpstr>Example showing descriptors for mediation (all levels, activities /  strategies / competences, and scales):</vt:lpstr>
      <vt:lpstr>Possible professional development workshop  activity using the online database</vt:lpstr>
      <vt:lpstr>Possible professional development workshop  activity using the online database</vt:lpstr>
      <vt:lpstr>CEFR Companion Volume resources</vt:lpstr>
      <vt:lpstr>The Council of Europe CEFR website</vt:lpstr>
      <vt:lpstr>The Council of Europe CEFR website</vt:lpstr>
      <vt:lpstr>The ECML website</vt:lpstr>
      <vt:lpstr>The Council of Europe and the ECML websites</vt:lpstr>
      <vt:lpstr>List of resources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Christian Friedrich</dc:creator>
  <cp:lastModifiedBy>Marie-Therese Baehr</cp:lastModifiedBy>
  <cp:revision>104</cp:revision>
  <dcterms:created xsi:type="dcterms:W3CDTF">2020-01-08T10:10:35Z</dcterms:created>
  <dcterms:modified xsi:type="dcterms:W3CDTF">2024-06-27T08:04:56Z</dcterms:modified>
</cp:coreProperties>
</file>